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C21"/>
    <a:srgbClr val="CC006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81728-8369-4E2D-AB2F-606E25ED3387}" type="datetimeFigureOut">
              <a:rPr lang="nl-NL" smtClean="0"/>
              <a:pPr/>
              <a:t>17-2-2010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03024-3E8B-401D-8EBC-2E376539AFA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13" name="Tijdelijke aanduiding voor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F15D2-B2FC-4EAB-A2DB-8F9263218E75}" type="datetime1">
              <a:rPr lang="nl-NL" smtClean="0"/>
              <a:pPr/>
              <a:t>17-2-2010</a:t>
            </a:fld>
            <a:endParaRPr lang="nl-NL" dirty="0"/>
          </a:p>
        </p:txBody>
      </p:sp>
      <p:sp>
        <p:nvSpPr>
          <p:cNvPr id="14" name="Tijdelijke aanduiding voor dianumm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5" name="Tijdelijke aanduiding voor voettekst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l-NL" dirty="0" smtClean="0"/>
              <a:t>© KING 2010</a:t>
            </a:r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C7E53-27BB-49A5-90B4-0C2BE67D480B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36198-09D8-4BD1-9006-6EB4DA5987A5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0068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DA5C21"/>
                </a:solidFill>
              </a:defRPr>
            </a:lvl1pPr>
            <a:lvl2pPr>
              <a:defRPr sz="2400">
                <a:solidFill>
                  <a:srgbClr val="DA5C21"/>
                </a:solidFill>
              </a:defRPr>
            </a:lvl2pPr>
            <a:lvl3pPr>
              <a:defRPr sz="2000">
                <a:solidFill>
                  <a:srgbClr val="DA5C21"/>
                </a:solidFill>
              </a:defRPr>
            </a:lvl3pPr>
            <a:lvl4pPr>
              <a:defRPr sz="1800">
                <a:solidFill>
                  <a:srgbClr val="DA5C21"/>
                </a:solidFill>
              </a:defRPr>
            </a:lvl4pPr>
            <a:lvl5pPr>
              <a:defRPr sz="1800">
                <a:solidFill>
                  <a:srgbClr val="DA5C2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DA5C21"/>
                </a:solidFill>
              </a:defRPr>
            </a:lvl1pPr>
            <a:lvl2pPr>
              <a:defRPr sz="2400">
                <a:solidFill>
                  <a:srgbClr val="DA5C21"/>
                </a:solidFill>
              </a:defRPr>
            </a:lvl2pPr>
            <a:lvl3pPr>
              <a:defRPr sz="2000">
                <a:solidFill>
                  <a:srgbClr val="DA5C21"/>
                </a:solidFill>
              </a:defRPr>
            </a:lvl3pPr>
            <a:lvl4pPr>
              <a:defRPr sz="1800">
                <a:solidFill>
                  <a:srgbClr val="DA5C21"/>
                </a:solidFill>
              </a:defRPr>
            </a:lvl4pPr>
            <a:lvl5pPr>
              <a:defRPr sz="1800">
                <a:solidFill>
                  <a:srgbClr val="DA5C2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C56C8-965A-4E91-B114-18C417D95A03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EAB30-891E-4542-BE0D-B3D42977B522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ED5D-F974-4B91-B028-C426277B63B3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D4167-318B-4CCE-B63E-BE8DD06051F2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1F888-E2E3-41A2-B88F-3B977FC75412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CE04-AA56-4798-8D46-F947F9D19AD6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436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54A3C-2D80-454D-A377-B09CC0F3D446}" type="datetime1">
              <a:rPr lang="nl-NL" smtClean="0"/>
              <a:pPr/>
              <a:t>17-2-2010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FEB24-B900-449F-8669-E02BE7F81ECA}" type="slidenum">
              <a:rPr lang="nl-NL" smtClean="0"/>
              <a:pPr/>
              <a:t>‹nr.›</a:t>
            </a:fld>
            <a:endParaRPr lang="nl-NL"/>
          </a:p>
        </p:txBody>
      </p:sp>
      <p:pic>
        <p:nvPicPr>
          <p:cNvPr id="7" name="Afbeelding 6" descr="Afbeelding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52755" y="285752"/>
            <a:ext cx="2091245" cy="10715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CC00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DA5C2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DA5C2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DA5C2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DA5C2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DA5C2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Werkplan 2010</a:t>
            </a:r>
            <a:br>
              <a:rPr lang="nl-NL" dirty="0" smtClean="0"/>
            </a:br>
            <a:r>
              <a:rPr lang="nl-NL" dirty="0" smtClean="0"/>
              <a:t>gegevensstandaarden</a:t>
            </a:r>
            <a:br>
              <a:rPr lang="nl-NL" dirty="0" smtClean="0"/>
            </a:br>
            <a:r>
              <a:rPr lang="nl-NL" dirty="0" smtClean="0"/>
              <a:t>RSGB / RGBZ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 smtClean="0"/>
          </a:p>
          <a:p>
            <a:pPr algn="l"/>
            <a:r>
              <a:rPr lang="nl-NL" sz="1800" dirty="0" err="1" smtClean="0"/>
              <a:t>Stuf-regiegroep</a:t>
            </a:r>
            <a:r>
              <a:rPr lang="nl-NL" sz="1800" dirty="0" smtClean="0"/>
              <a:t> </a:t>
            </a:r>
            <a:endParaRPr lang="nl-NL" sz="1800" dirty="0" smtClean="0"/>
          </a:p>
          <a:p>
            <a:pPr algn="l"/>
            <a:r>
              <a:rPr lang="nl-NL" sz="1800" dirty="0" smtClean="0"/>
              <a:t>17-02-2010</a:t>
            </a:r>
          </a:p>
          <a:p>
            <a:pPr algn="l"/>
            <a:r>
              <a:rPr lang="nl-NL" sz="1800" dirty="0" smtClean="0"/>
              <a:t>Ellen </a:t>
            </a:r>
            <a:r>
              <a:rPr lang="nl-NL" sz="1800" dirty="0" err="1" smtClean="0"/>
              <a:t>Debats</a:t>
            </a:r>
            <a:endParaRPr lang="nl-NL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Opbouw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Times New Roman" pitchFamily="18" charset="0"/>
              <a:buChar char="−"/>
            </a:pP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(Door)ontwikkeling</a:t>
            </a:r>
          </a:p>
          <a:p>
            <a:pPr marL="514350" indent="-514350">
              <a:buFont typeface="Times New Roman" pitchFamily="18" charset="0"/>
              <a:buChar char="−"/>
            </a:pPr>
            <a:endParaRPr lang="nl-N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Times New Roman" pitchFamily="18" charset="0"/>
              <a:buChar char="−"/>
            </a:pP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Beheer &amp; Onderhoud</a:t>
            </a:r>
          </a:p>
          <a:p>
            <a:pPr marL="514350" indent="-514350">
              <a:buFont typeface="Times New Roman" pitchFamily="18" charset="0"/>
              <a:buChar char="−"/>
            </a:pPr>
            <a:endParaRPr lang="nl-N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Times New Roman" pitchFamily="18" charset="0"/>
              <a:buChar char="−"/>
            </a:pP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Vermarkten</a:t>
            </a:r>
          </a:p>
          <a:p>
            <a:pPr marL="514350" indent="-514350">
              <a:buFont typeface="Times New Roman" pitchFamily="18" charset="0"/>
              <a:buChar char="−"/>
            </a:pPr>
            <a:endParaRPr lang="nl-NL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Times New Roman" pitchFamily="18" charset="0"/>
              <a:buChar char="−"/>
            </a:pP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Participatie</a:t>
            </a:r>
            <a:endParaRPr lang="nl-NL" sz="24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C7E53-27BB-49A5-90B4-0C2BE67D480B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(Door)ontwikkeling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Harmonisatie STUF/RSGB en NEN3610 </a:t>
            </a:r>
          </a:p>
          <a:p>
            <a:pPr lvl="1">
              <a:buFont typeface="Arial" pitchFamily="34" charset="0"/>
              <a:buChar char="•"/>
            </a:pP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Uitvoeren vooronderzoek naar relatie tussen gebeurtenissen en RSGB</a:t>
            </a:r>
          </a:p>
          <a:p>
            <a:pPr lvl="1">
              <a:buFont typeface="Arial" pitchFamily="34" charset="0"/>
              <a:buChar char="•"/>
            </a:pP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Ontwerpen Informatiemodel Organisatie &amp; Resources?</a:t>
            </a:r>
            <a:endParaRPr lang="nl-NL" sz="2400" dirty="0" smtClean="0"/>
          </a:p>
          <a:p>
            <a:pPr lvl="1">
              <a:buNone/>
            </a:pPr>
            <a:r>
              <a:rPr lang="nl-NL" dirty="0" smtClean="0"/>
              <a:t>                </a:t>
            </a:r>
            <a:r>
              <a:rPr lang="nl-NL" sz="1800" dirty="0" smtClean="0"/>
              <a:t>Gemeentelijke   </a:t>
            </a:r>
            <a:r>
              <a:rPr lang="nl-NL" sz="1800" dirty="0" smtClean="0">
                <a:sym typeface="Wingdings" pitchFamily="2" charset="2"/>
              </a:rPr>
              <a:t>&lt;-</a:t>
            </a:r>
            <a:r>
              <a:rPr lang="nl-NL" sz="1800" dirty="0" smtClean="0"/>
              <a:t>      Zaakgegevens       -&gt;    ? </a:t>
            </a:r>
          </a:p>
          <a:p>
            <a:pPr lvl="1">
              <a:buNone/>
            </a:pPr>
            <a:r>
              <a:rPr lang="nl-NL" sz="1800" dirty="0" smtClean="0"/>
              <a:t>                        Basis Gegevens</a:t>
            </a:r>
            <a:endParaRPr lang="nl-NL" sz="1800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64BD-B7C8-487E-AE18-C81892E07184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Beheer &amp; onderhoud(1)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nl-NL" sz="2600" dirty="0" smtClean="0"/>
              <a:t>Uitvoeren reguliere beheeractiviteiten</a:t>
            </a:r>
          </a:p>
          <a:p>
            <a:pPr marL="1200150" lvl="3" indent="-342900">
              <a:buFont typeface="Arial" pitchFamily="34" charset="0"/>
              <a:buChar char="•"/>
            </a:pPr>
            <a:r>
              <a:rPr lang="nl-NL" sz="1900" dirty="0" smtClean="0"/>
              <a:t>Wijzigingsbeheer (o.m. doorvoeren wijzigingen stelsel basisregistraties )</a:t>
            </a:r>
          </a:p>
          <a:p>
            <a:pPr marL="1200150" lvl="3" indent="-342900">
              <a:buFont typeface="Arial" pitchFamily="34" charset="0"/>
              <a:buChar char="•"/>
            </a:pPr>
            <a:r>
              <a:rPr lang="nl-NL" sz="1900" dirty="0" smtClean="0"/>
              <a:t>Releasebeheer</a:t>
            </a:r>
          </a:p>
          <a:p>
            <a:pPr marL="1200150" lvl="3" indent="-342900">
              <a:buFont typeface="Arial" pitchFamily="34" charset="0"/>
              <a:buChar char="•"/>
            </a:pPr>
            <a:r>
              <a:rPr lang="nl-NL" sz="1900" dirty="0" smtClean="0"/>
              <a:t>Adviesdesk</a:t>
            </a:r>
            <a:endParaRPr lang="nl-NL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Selecteren </a:t>
            </a:r>
            <a:r>
              <a:rPr lang="nl-NL" sz="2400" dirty="0" err="1" smtClean="0">
                <a:latin typeface="Times New Roman" pitchFamily="18" charset="0"/>
                <a:cs typeface="Times New Roman" pitchFamily="18" charset="0"/>
              </a:rPr>
              <a:t>tooling</a:t>
            </a: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 informatiemodellen </a:t>
            </a:r>
            <a:r>
              <a:rPr lang="nl-NL" sz="1900" dirty="0" smtClean="0">
                <a:latin typeface="Times New Roman" pitchFamily="18" charset="0"/>
                <a:cs typeface="Times New Roman" pitchFamily="18" charset="0"/>
              </a:rPr>
              <a:t>(randvoorwaarde hiervoor is geïntegreerd beheer informatie- en berichtmodellen) 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Modelleren RSGB in UML Klassendiagrammen</a:t>
            </a:r>
          </a:p>
          <a:p>
            <a:pPr lvl="1">
              <a:lnSpc>
                <a:spcPct val="120000"/>
              </a:lnSpc>
              <a:buFont typeface="Arial" pitchFamily="34" charset="0"/>
              <a:buChar char="•"/>
            </a:pP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Modelleren RGBZ in UML Klassendiagrammen</a:t>
            </a:r>
            <a:endParaRPr lang="nl-NL" sz="240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C7E53-27BB-49A5-90B4-0C2BE67D480B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Beheer &amp; Onderhoud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Uitbreiden beheermodel STUF met beheer rondom RSGB /RGBZ 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C7E53-27BB-49A5-90B4-0C2BE67D480B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Vermarkten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Uitdragen RSGB en RGBZ naar gemeenten en leveranciers:</a:t>
            </a:r>
          </a:p>
          <a:p>
            <a:pPr lvl="2"/>
            <a:r>
              <a:rPr lang="nl-NL" sz="1800" dirty="0" err="1" smtClean="0">
                <a:latin typeface="Times New Roman" pitchFamily="18" charset="0"/>
                <a:cs typeface="Times New Roman" pitchFamily="18" charset="0"/>
              </a:rPr>
              <a:t>Gebruikersoverleggen</a:t>
            </a:r>
            <a:r>
              <a:rPr lang="nl-NL" sz="1800" dirty="0" smtClean="0">
                <a:latin typeface="Times New Roman" pitchFamily="18" charset="0"/>
                <a:cs typeface="Times New Roman" pitchFamily="18" charset="0"/>
              </a:rPr>
              <a:t> benaderen / deelnemen</a:t>
            </a:r>
          </a:p>
          <a:p>
            <a:pPr lvl="2"/>
            <a:r>
              <a:rPr lang="nl-NL" sz="1800" dirty="0" smtClean="0">
                <a:latin typeface="Times New Roman" pitchFamily="18" charset="0"/>
                <a:cs typeface="Times New Roman" pitchFamily="18" charset="0"/>
              </a:rPr>
              <a:t>Individuele leveranciers benaderen</a:t>
            </a:r>
          </a:p>
          <a:p>
            <a:pPr lvl="2">
              <a:buNone/>
            </a:pPr>
            <a:endParaRPr lang="nl-NL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Faciliteren gemeenten in gebruik van STUF en RSGB /RGBZ:</a:t>
            </a:r>
          </a:p>
          <a:p>
            <a:pPr lvl="2"/>
            <a:r>
              <a:rPr lang="nl-NL" sz="1800" dirty="0" smtClean="0">
                <a:latin typeface="Times New Roman" pitchFamily="18" charset="0"/>
                <a:cs typeface="Times New Roman" pitchFamily="18" charset="0"/>
              </a:rPr>
              <a:t>Handvaten geven over inrichten gegevensbeheer binnen gemeenten </a:t>
            </a:r>
          </a:p>
          <a:p>
            <a:pPr lvl="2"/>
            <a:r>
              <a:rPr lang="nl-NL" sz="1800" dirty="0" smtClean="0">
                <a:latin typeface="Times New Roman" pitchFamily="18" charset="0"/>
                <a:cs typeface="Times New Roman" pitchFamily="18" charset="0"/>
              </a:rPr>
              <a:t>Bijvoorbeeld KING werkgroep gegevensbeheer in leven roepen</a:t>
            </a: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C7E53-27BB-49A5-90B4-0C2BE67D480B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Participatie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Oprichten expertgroep RSGB / RGB</a:t>
            </a:r>
            <a:r>
              <a:rPr lang="nl-NL" sz="2600" dirty="0" smtClean="0">
                <a:latin typeface="Times New Roman" pitchFamily="18" charset="0"/>
                <a:cs typeface="Times New Roman" pitchFamily="18" charset="0"/>
              </a:rPr>
              <a:t>Z</a:t>
            </a:r>
          </a:p>
          <a:p>
            <a:pPr lvl="1"/>
            <a:endParaRPr lang="nl-NL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nl-NL" sz="2400" dirty="0" err="1" smtClean="0">
                <a:latin typeface="Times New Roman" pitchFamily="18" charset="0"/>
                <a:cs typeface="Times New Roman" pitchFamily="18" charset="0"/>
              </a:rPr>
              <a:t>Community</a:t>
            </a: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 RSGB / RGBZ</a:t>
            </a:r>
          </a:p>
          <a:p>
            <a:pPr lvl="1"/>
            <a:endParaRPr lang="nl-NL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Deelnemen aan overleg STUF regie- en expertgroep</a:t>
            </a:r>
          </a:p>
          <a:p>
            <a:pPr lvl="1"/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Deelnemen aan de “vrienden van de basisregistratie</a:t>
            </a:r>
            <a:r>
              <a:rPr lang="nl-NL" sz="29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nl-NL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nl-NL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nl-NL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C7E53-27BB-49A5-90B4-0C2BE67D480B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Participatie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Bilaterale overleggen voeren met houders basisregistraties </a:t>
            </a:r>
            <a:r>
              <a:rPr lang="nl-NL" sz="1800" dirty="0" smtClean="0">
                <a:latin typeface="Times New Roman" pitchFamily="18" charset="0"/>
                <a:cs typeface="Times New Roman" pitchFamily="18" charset="0"/>
              </a:rPr>
              <a:t>(GBA, BAG, NHR, BRK e.a.)</a:t>
            </a:r>
          </a:p>
          <a:p>
            <a:pPr lvl="1"/>
            <a:endParaRPr lang="nl-NL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Deelnemen aan expertgroep Stelsel Basisregistraties </a:t>
            </a:r>
            <a:r>
              <a:rPr lang="nl-NL" sz="1800" dirty="0" smtClean="0">
                <a:latin typeface="Times New Roman" pitchFamily="18" charset="0"/>
                <a:cs typeface="Times New Roman" pitchFamily="18" charset="0"/>
              </a:rPr>
              <a:t>(afstemmen ontwikkelingen vanuit overheid van invloed op RSGB/RGBZ en </a:t>
            </a:r>
            <a:r>
              <a:rPr lang="nl-NL" sz="1800" dirty="0" err="1" smtClean="0">
                <a:latin typeface="Times New Roman" pitchFamily="18" charset="0"/>
                <a:cs typeface="Times New Roman" pitchFamily="18" charset="0"/>
              </a:rPr>
              <a:t>vice</a:t>
            </a:r>
            <a:r>
              <a:rPr lang="nl-NL" sz="1800" dirty="0" smtClean="0">
                <a:latin typeface="Times New Roman" pitchFamily="18" charset="0"/>
                <a:cs typeface="Times New Roman" pitchFamily="18" charset="0"/>
              </a:rPr>
              <a:t> versa)</a:t>
            </a:r>
          </a:p>
          <a:p>
            <a:pPr lvl="1"/>
            <a:endParaRPr lang="nl-NL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Mobiliseren en afstemmen participatie gemeenten in landelijke ontwikkelingen  </a:t>
            </a:r>
            <a:r>
              <a:rPr lang="nl-NL" sz="1800" dirty="0" smtClean="0">
                <a:latin typeface="Times New Roman" pitchFamily="18" charset="0"/>
                <a:cs typeface="Times New Roman" pitchFamily="18" charset="0"/>
              </a:rPr>
              <a:t>(BGT, LVO, </a:t>
            </a:r>
            <a:r>
              <a:rPr lang="nl-NL" sz="1800" dirty="0" err="1" smtClean="0">
                <a:latin typeface="Times New Roman" pitchFamily="18" charset="0"/>
                <a:cs typeface="Times New Roman" pitchFamily="18" charset="0"/>
              </a:rPr>
              <a:t>RO-online</a:t>
            </a:r>
            <a:r>
              <a:rPr lang="nl-NL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nl-NL" sz="1800" dirty="0" err="1" smtClean="0">
                <a:latin typeface="Times New Roman" pitchFamily="18" charset="0"/>
                <a:cs typeface="Times New Roman" pitchFamily="18" charset="0"/>
              </a:rPr>
              <a:t>mGBA</a:t>
            </a:r>
            <a:r>
              <a:rPr lang="nl-NL" sz="1800" dirty="0" smtClean="0">
                <a:latin typeface="Times New Roman" pitchFamily="18" charset="0"/>
                <a:cs typeface="Times New Roman" pitchFamily="18" charset="0"/>
              </a:rPr>
              <a:t>, NORA). Doel: zorgen voor samenhang</a:t>
            </a:r>
          </a:p>
          <a:p>
            <a:pPr lvl="1"/>
            <a:endParaRPr lang="nl-NL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Deelnemen aan overleg </a:t>
            </a:r>
            <a:r>
              <a:rPr lang="nl-NL" sz="2400" dirty="0" err="1" smtClean="0">
                <a:latin typeface="Times New Roman" pitchFamily="18" charset="0"/>
                <a:cs typeface="Times New Roman" pitchFamily="18" charset="0"/>
              </a:rPr>
              <a:t>geo-relaties</a:t>
            </a:r>
            <a:r>
              <a:rPr lang="nl-NL" sz="2400" dirty="0" smtClean="0">
                <a:latin typeface="Times New Roman" pitchFamily="18" charset="0"/>
                <a:cs typeface="Times New Roman" pitchFamily="18" charset="0"/>
              </a:rPr>
              <a:t> in stelsel </a:t>
            </a:r>
            <a:r>
              <a:rPr lang="nl-NL" sz="1800" dirty="0" smtClean="0">
                <a:latin typeface="Times New Roman" pitchFamily="18" charset="0"/>
                <a:cs typeface="Times New Roman" pitchFamily="18" charset="0"/>
              </a:rPr>
              <a:t>(bewerkstelligen samenhang tussen basisregistraties, bewerkstelligen aanpak conform “KING methodiek”)</a:t>
            </a:r>
          </a:p>
          <a:p>
            <a:pPr lvl="1"/>
            <a:endParaRPr lang="nl-NL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C7E53-27BB-49A5-90B4-0C2BE67D480B}" type="datetime1">
              <a:rPr lang="nl-NL" smtClean="0"/>
              <a:pPr/>
              <a:t>17-2-2010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© KING 2010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FEB24-B900-449F-8669-E02BE7F81ECA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ING sjabloon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Zonnewend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A0CF5152E2A04AA7B459D707479742" ma:contentTypeVersion="4" ma:contentTypeDescription="Create a new document." ma:contentTypeScope="" ma:versionID="8d12e6efbab09d5a141ef2038211fd1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c8b4fa7710310ae55ccfedc402e964f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0" nillable="true" ma:displayName="Picture Width" ma:internalName="ImageWidth" ma:readOnly="true">
      <xsd:simpleType>
        <xsd:restriction base="dms:Unknown"/>
      </xsd:simpleType>
    </xsd:element>
    <xsd:element name="ImageHeight" ma:index="11" nillable="true" ma:displayName="Picture Height" ma:internalName="ImageHeight" ma:readOnly="true">
      <xsd:simpleType>
        <xsd:restriction base="dms:Unknown"/>
      </xsd:simpleType>
    </xsd:element>
    <xsd:element name="PublishingStartDate" ma:index="12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 ma:readOnly="true"/>
        <xsd:element ref="dc:title" minOccurs="0" maxOccurs="1" ma:index="1" ma:displayName="Omschrijving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EDF1A4A-1912-42A3-A579-4280C2BA78C5}"/>
</file>

<file path=customXml/itemProps2.xml><?xml version="1.0" encoding="utf-8"?>
<ds:datastoreItem xmlns:ds="http://schemas.openxmlformats.org/officeDocument/2006/customXml" ds:itemID="{04B0072A-2C12-44B8-9E14-4F553AA35878}"/>
</file>

<file path=customXml/itemProps3.xml><?xml version="1.0" encoding="utf-8"?>
<ds:datastoreItem xmlns:ds="http://schemas.openxmlformats.org/officeDocument/2006/customXml" ds:itemID="{31E9BEB8-2AED-42AD-8CC5-7B261E1F62C8}"/>
</file>

<file path=docProps/app.xml><?xml version="1.0" encoding="utf-8"?>
<Properties xmlns="http://schemas.openxmlformats.org/officeDocument/2006/extended-properties" xmlns:vt="http://schemas.openxmlformats.org/officeDocument/2006/docPropsVTypes">
  <Template>KING sjabloon</Template>
  <TotalTime>33</TotalTime>
  <Words>292</Words>
  <Application>Microsoft Office PowerPoint</Application>
  <PresentationFormat>Diavoorstelling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KING sjabloon</vt:lpstr>
      <vt:lpstr>Werkplan 2010 gegevensstandaarden RSGB / RGBZ</vt:lpstr>
      <vt:lpstr>Opbouw</vt:lpstr>
      <vt:lpstr>(Door)ontwikkeling (1)</vt:lpstr>
      <vt:lpstr>Beheer &amp; onderhoud(1)</vt:lpstr>
      <vt:lpstr>Beheer &amp; Onderhoud (2)</vt:lpstr>
      <vt:lpstr>Vermarkten (1)</vt:lpstr>
      <vt:lpstr>Participatie (1)</vt:lpstr>
      <vt:lpstr>Participatie (2)</vt:lpstr>
    </vt:vector>
  </TitlesOfParts>
  <Company>VNG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Voorbeeldpresentatie</dc:title>
  <dc:creator>Debat_E</dc:creator>
  <cp:lastModifiedBy>Debat_E</cp:lastModifiedBy>
  <cp:revision>20</cp:revision>
  <dcterms:created xsi:type="dcterms:W3CDTF">2010-02-15T12:00:57Z</dcterms:created>
  <dcterms:modified xsi:type="dcterms:W3CDTF">2010-02-17T09:01:08Z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0x010100C8A0CF5152E2A04AA7B459D707479742</vt:lpwstr>
  </property>
</Properties>
</file>